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emf" ContentType="image/x-em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handoutMasterIdLst>
    <p:handoutMasterId r:id="rId60"/>
  </p:handoutMasterIdLst>
  <p:sldIdLst>
    <p:sldId id="925" r:id="rId2"/>
    <p:sldId id="952" r:id="rId3"/>
    <p:sldId id="861" r:id="rId4"/>
    <p:sldId id="862" r:id="rId5"/>
    <p:sldId id="863" r:id="rId6"/>
    <p:sldId id="753" r:id="rId7"/>
    <p:sldId id="674" r:id="rId8"/>
    <p:sldId id="675" r:id="rId9"/>
    <p:sldId id="676" r:id="rId10"/>
    <p:sldId id="677" r:id="rId11"/>
    <p:sldId id="678" r:id="rId12"/>
    <p:sldId id="932" r:id="rId13"/>
    <p:sldId id="900" r:id="rId14"/>
    <p:sldId id="901" r:id="rId15"/>
    <p:sldId id="844" r:id="rId16"/>
    <p:sldId id="847" r:id="rId17"/>
    <p:sldId id="848" r:id="rId18"/>
    <p:sldId id="933" r:id="rId19"/>
    <p:sldId id="949" r:id="rId20"/>
    <p:sldId id="950" r:id="rId21"/>
    <p:sldId id="951" r:id="rId22"/>
    <p:sldId id="964" r:id="rId23"/>
    <p:sldId id="855" r:id="rId24"/>
    <p:sldId id="965" r:id="rId25"/>
    <p:sldId id="868" r:id="rId26"/>
    <p:sldId id="948" r:id="rId27"/>
    <p:sldId id="902" r:id="rId28"/>
    <p:sldId id="937" r:id="rId29"/>
    <p:sldId id="904" r:id="rId30"/>
    <p:sldId id="941" r:id="rId31"/>
    <p:sldId id="938" r:id="rId32"/>
    <p:sldId id="906" r:id="rId33"/>
    <p:sldId id="942" r:id="rId34"/>
    <p:sldId id="940" r:id="rId35"/>
    <p:sldId id="943" r:id="rId36"/>
    <p:sldId id="944" r:id="rId37"/>
    <p:sldId id="910" r:id="rId38"/>
    <p:sldId id="945" r:id="rId39"/>
    <p:sldId id="912" r:id="rId40"/>
    <p:sldId id="946" r:id="rId41"/>
    <p:sldId id="947" r:id="rId42"/>
    <p:sldId id="927" r:id="rId43"/>
    <p:sldId id="832" r:id="rId44"/>
    <p:sldId id="953" r:id="rId45"/>
    <p:sldId id="954" r:id="rId46"/>
    <p:sldId id="962" r:id="rId47"/>
    <p:sldId id="961" r:id="rId48"/>
    <p:sldId id="956" r:id="rId49"/>
    <p:sldId id="963" r:id="rId50"/>
    <p:sldId id="958" r:id="rId51"/>
    <p:sldId id="959" r:id="rId52"/>
    <p:sldId id="960" r:id="rId53"/>
    <p:sldId id="966" r:id="rId54"/>
    <p:sldId id="834" r:id="rId55"/>
    <p:sldId id="957" r:id="rId56"/>
    <p:sldId id="831" r:id="rId57"/>
    <p:sldId id="835" r:id="rId5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607" autoAdjust="0"/>
    <p:restoredTop sz="75202" autoAdjust="0"/>
  </p:normalViewPr>
  <p:slideViewPr>
    <p:cSldViewPr>
      <p:cViewPr varScale="1">
        <p:scale>
          <a:sx n="94" d="100"/>
          <a:sy n="94" d="100"/>
        </p:scale>
        <p:origin x="792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5" d="100"/>
        <a:sy n="85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heme" Target="theme/theme1.xml"/><Relationship Id="rId64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notesMaster" Target="notesMasters/notesMaster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handoutMaster" Target="handoutMasters/handoutMaster1.xml"/><Relationship Id="rId61" Type="http://schemas.openxmlformats.org/officeDocument/2006/relationships/presProps" Target="presProps.xml"/><Relationship Id="rId62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180252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4707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262238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974774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32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8035920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163703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424880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863251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33953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907340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520583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2641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720464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2611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0473297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992019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21865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3986677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7063774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44035098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250059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17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270999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4790685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2586219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87680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3" r:id="rId4"/>
    <p:sldLayoutId id="2147483657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jpeg"/><Relationship Id="rId3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jp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4" Type="http://schemas.openxmlformats.org/officeDocument/2006/relationships/image" Target="../media/image36.jpg"/><Relationship Id="rId5" Type="http://schemas.openxmlformats.org/officeDocument/2006/relationships/image" Target="../media/image37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8.png"/><Relationship Id="rId8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jp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jp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jpe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jpeg"/><Relationship Id="rId12" Type="http://schemas.openxmlformats.org/officeDocument/2006/relationships/image" Target="../media/image21.jpg"/><Relationship Id="rId13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Relationship Id="rId4" Type="http://schemas.openxmlformats.org/officeDocument/2006/relationships/image" Target="../media/image13.jpeg"/><Relationship Id="rId5" Type="http://schemas.openxmlformats.org/officeDocument/2006/relationships/image" Target="../media/image14.jpeg"/><Relationship Id="rId6" Type="http://schemas.openxmlformats.org/officeDocument/2006/relationships/image" Target="../media/image15.jpeg"/><Relationship Id="rId7" Type="http://schemas.openxmlformats.org/officeDocument/2006/relationships/image" Target="../media/image16.png"/><Relationship Id="rId8" Type="http://schemas.openxmlformats.org/officeDocument/2006/relationships/image" Target="../media/image17.jpeg"/><Relationship Id="rId9" Type="http://schemas.openxmlformats.org/officeDocument/2006/relationships/image" Target="../media/image18.jpeg"/><Relationship Id="rId10" Type="http://schemas.openxmlformats.org/officeDocument/2006/relationships/image" Target="../media/image1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Week 1: Introduction (1/2)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January 3,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062633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2667000" y="914400"/>
            <a:ext cx="5943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Search, recommendation, prediction, …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76200" y="114300"/>
            <a:ext cx="3062525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3352800" y="228600"/>
            <a:ext cx="36576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Profit!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bama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430000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smtClean="0"/>
              <a:t>Guardian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724400" y="1066800"/>
            <a:ext cx="41148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Humans as social sensors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Computational social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343400" y="3810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671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24786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Buzzwords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57200" y="42582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MapReduce, Spark,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noSQL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Flink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Pig, Hive, Dryad,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Pregel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, Storm 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Rounded Rectangle 3"/>
          <p:cNvSpPr/>
          <p:nvPr/>
        </p:nvSpPr>
        <p:spPr>
          <a:xfrm>
            <a:off x="3429000" y="4225126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Execution</a:t>
            </a:r>
            <a:b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</a:b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3429000" y="3123133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F79646">
                  <a:tint val="50000"/>
                  <a:satMod val="300000"/>
                </a:srgbClr>
              </a:gs>
              <a:gs pos="35000">
                <a:srgbClr val="F79646">
                  <a:tint val="37000"/>
                  <a:satMod val="300000"/>
                </a:srgbClr>
              </a:gs>
              <a:gs pos="100000">
                <a:srgbClr val="F7964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F79646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Analytics Infrastructure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6" name="Rounded Rectangle 5"/>
          <p:cNvSpPr/>
          <p:nvPr/>
        </p:nvSpPr>
        <p:spPr>
          <a:xfrm>
            <a:off x="3429000" y="2016742"/>
            <a:ext cx="2241906" cy="956474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Science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Tools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373028" y="2484656"/>
            <a:ext cx="595752" cy="2216791"/>
          </a:xfrm>
          <a:prstGeom prst="rect">
            <a:avLst/>
          </a:prstGeom>
          <a:gradFill rotWithShape="1">
            <a:gsLst>
              <a:gs pos="0">
                <a:srgbClr val="8064A2">
                  <a:tint val="50000"/>
                  <a:satMod val="300000"/>
                  <a:alpha val="50000"/>
                </a:srgbClr>
              </a:gs>
              <a:gs pos="35000">
                <a:srgbClr val="8064A2">
                  <a:tint val="37000"/>
                  <a:satMod val="300000"/>
                  <a:alpha val="80000"/>
                </a:srgbClr>
              </a:gs>
              <a:gs pos="100000">
                <a:srgbClr val="8064A2">
                  <a:tint val="15000"/>
                  <a:satMod val="350000"/>
                  <a:alpha val="50000"/>
                </a:srgbClr>
              </a:gs>
            </a:gsLst>
            <a:lin ang="16200000" scaled="1"/>
          </a:gradFill>
          <a:ln w="9525" cap="flat" cmpd="sng" algn="ctr">
            <a:solidFill>
              <a:srgbClr val="8064A2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vert27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Course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447800"/>
            <a:ext cx="2743200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Text: frequency estimation, language models, inverted indexes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Graphs: graph traversals, random walks (PageRank) </a:t>
            </a:r>
          </a:p>
          <a:p>
            <a:endParaRPr lang="en-US" sz="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Relational data: SQL, joins, column stores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mining: hashing, clustering (</a:t>
            </a:r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-means), classification, recommendations</a:t>
            </a:r>
          </a:p>
          <a:p>
            <a:endParaRPr lang="en-US" sz="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Streams: probabilistic data structures (Bloom filters, CMS, HLL counters)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2048470"/>
            <a:ext cx="289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data analytics, business intelligence, OLAP, ETL, data warehouses and data lakes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 Box 10"/>
          <p:cNvSpPr txBox="1">
            <a:spLocks noChangeArrowheads="1"/>
          </p:cNvSpPr>
          <p:nvPr/>
        </p:nvSpPr>
        <p:spPr bwMode="auto">
          <a:xfrm>
            <a:off x="0" y="6167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course focuses on algorithm design and “thinking at scale”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257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“big data stack”</a:t>
            </a:r>
            <a:endParaRPr lang="en-US" sz="2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7127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676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Tackling 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209800" y="18288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600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656807" y="25915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724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438400" y="2286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3528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5029200" y="29718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600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3528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029200" y="41910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6583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333207" y="38092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905794" y="38092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209800" y="548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658394" y="50284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724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438400" y="47244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752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5052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181600" y="35814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300788" y="19050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248400" y="53292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566694" y="28567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567488" y="49133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sp>
        <p:nvSpPr>
          <p:cNvPr id="2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Divide and Conquer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0" y="58629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Parallelization Challenges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4478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assign work units to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we have more work units than workers?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need to share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aggregate partial results?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How do we know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all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the workers have finished?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What if workers die?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Difficult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201656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run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interrupt each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other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when workers need to communicate partial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results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We don’t know the order in which workers access shared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resources</a:t>
            </a:r>
            <a:r>
              <a:rPr lang="mr-IN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Common Theme?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229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Parallelization problems arise from: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90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Communication between workers (e.g., to exchange state)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Access to shared resources (e.g., data)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tackle these challenges?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545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Current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18722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Basic primitives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340114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Semaphores (lock, unlock)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Conditional variables (wait, notify, broadcast)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Barriers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38534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Awareness of Common Problems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0" y="4321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Deadlock, </a:t>
            </a:r>
            <a:r>
              <a:rPr lang="en-US" sz="2000" b="0" kern="0" dirty="0" err="1">
                <a:solidFill>
                  <a:srgbClr val="000000"/>
                </a:solidFill>
                <a:latin typeface="Gill Sans"/>
                <a:cs typeface="Gill Sans"/>
              </a:rPr>
              <a:t>livelock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, race conditions...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Dining philosophers, sleeping barbers, cigarette smokers...</a:t>
            </a:r>
          </a:p>
        </p:txBody>
      </p:sp>
    </p:spTree>
    <p:extLst>
      <p:ext uri="{BB962C8B-B14F-4D97-AF65-F5344CB8AC3E}">
        <p14:creationId xmlns:p14="http://schemas.microsoft.com/office/powerpoint/2010/main" val="1009368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Questions for Today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697540"/>
            <a:ext cx="9144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Who am I?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big data?</a:t>
            </a:r>
          </a:p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is this course about?</a:t>
            </a:r>
          </a:p>
        </p:txBody>
      </p:sp>
    </p:spTree>
    <p:extLst>
      <p:ext uri="{BB962C8B-B14F-4D97-AF65-F5344CB8AC3E}">
        <p14:creationId xmlns:p14="http://schemas.microsoft.com/office/powerpoint/2010/main" val="1627982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Current Tools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55" name="Group 41"/>
          <p:cNvGrpSpPr>
            <a:grpSpLocks/>
          </p:cNvGrpSpPr>
          <p:nvPr/>
        </p:nvGrpSpPr>
        <p:grpSpPr bwMode="auto">
          <a:xfrm>
            <a:off x="5776913" y="2027238"/>
            <a:ext cx="1476375" cy="1630362"/>
            <a:chOff x="2667000" y="1524000"/>
            <a:chExt cx="2032346" cy="2243288"/>
          </a:xfrm>
        </p:grpSpPr>
        <p:cxnSp>
          <p:nvCxnSpPr>
            <p:cNvPr id="56" name="Straight Arrow Connector 55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57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Message Passing</a:t>
              </a:r>
            </a:p>
          </p:txBody>
        </p:sp>
        <p:sp>
          <p:nvSpPr>
            <p:cNvPr id="58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59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0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61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2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63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4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65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6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67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5" name="Group 42"/>
          <p:cNvGrpSpPr>
            <a:grpSpLocks/>
          </p:cNvGrpSpPr>
          <p:nvPr/>
        </p:nvGrpSpPr>
        <p:grpSpPr bwMode="auto">
          <a:xfrm>
            <a:off x="1778794" y="2011529"/>
            <a:ext cx="2005012" cy="1630362"/>
            <a:chOff x="5181600" y="1524000"/>
            <a:chExt cx="2759075" cy="2243288"/>
          </a:xfrm>
        </p:grpSpPr>
        <p:cxnSp>
          <p:nvCxnSpPr>
            <p:cNvPr id="76" name="Straight Arrow Connector 75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77" name="TextBox 76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Shared Memory</a:t>
              </a:r>
            </a:p>
          </p:txBody>
        </p:sp>
        <p:sp>
          <p:nvSpPr>
            <p:cNvPr id="78" name="TextBox 77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79" name="Straight Arrow Connector 78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0" name="TextBox 79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81" name="Straight Arrow Connector 80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2" name="TextBox 81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83" name="Straight Arrow Connector 82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4" name="TextBox 83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85" name="Straight Arrow Connector 84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86" name="TextBox 85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87" name="Rectangle 86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88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90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4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Design Patterns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58" name="Group 157"/>
          <p:cNvGrpSpPr/>
          <p:nvPr/>
        </p:nvGrpSpPr>
        <p:grpSpPr>
          <a:xfrm>
            <a:off x="1271954" y="4800600"/>
            <a:ext cx="1471246" cy="1459672"/>
            <a:chOff x="1271954" y="4419600"/>
            <a:chExt cx="1471246" cy="1459672"/>
          </a:xfrm>
        </p:grpSpPr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0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1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3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4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5" name="Straight Arrow Connector 164"/>
            <p:cNvCxnSpPr/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Arrow Connector 165"/>
            <p:cNvCxnSpPr/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Arrow Connector 166"/>
            <p:cNvCxnSpPr/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Arrow Connector 167"/>
            <p:cNvCxnSpPr/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9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200400" y="4648200"/>
            <a:ext cx="2743200" cy="1916872"/>
            <a:chOff x="3276600" y="4267200"/>
            <a:chExt cx="2743200" cy="1916872"/>
          </a:xfrm>
        </p:grpSpPr>
        <p:sp>
          <p:nvSpPr>
            <p:cNvPr id="171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2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3" name="Straight Arrow Connector 172"/>
            <p:cNvCxnSpPr/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4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5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6" name="Straight Arrow Connector 175"/>
            <p:cNvCxnSpPr/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7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8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9" name="Straight Arrow Connector 178"/>
            <p:cNvCxnSpPr/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0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1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2" name="Straight Arrow Connector 181"/>
            <p:cNvCxnSpPr/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5" name="Straight Arrow Connector 184"/>
            <p:cNvCxnSpPr/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6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88" name="Straight Arrow Connector 187"/>
            <p:cNvCxnSpPr/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1" name="Straight Arrow Connector 190"/>
            <p:cNvCxnSpPr/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2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4" name="Straight Arrow Connector 193"/>
            <p:cNvCxnSpPr/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95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6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97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98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199" name="Group 198"/>
          <p:cNvGrpSpPr/>
          <p:nvPr/>
        </p:nvGrpSpPr>
        <p:grpSpPr>
          <a:xfrm>
            <a:off x="6248400" y="4876800"/>
            <a:ext cx="2133600" cy="1447800"/>
            <a:chOff x="6248400" y="4495800"/>
            <a:chExt cx="2133600" cy="1447800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4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09" name="Straight Arrow Connector 208"/>
            <p:cNvCxnSpPr/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0" name="Straight Arrow Connector 209"/>
            <p:cNvCxnSpPr/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1" name="Straight Arrow Connector 210"/>
            <p:cNvCxnSpPr/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2" name="Straight Arrow Connector 211"/>
            <p:cNvCxnSpPr/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1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7" name="Straight Arrow Connector 216"/>
            <p:cNvCxnSpPr/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8" name="Straight Arrow Connector 217"/>
            <p:cNvCxnSpPr/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9" name="Straight Arrow Connector 218"/>
            <p:cNvCxnSpPr/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/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1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3330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Theory Meets Practices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0" y="20978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Now throw in: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0" y="2565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the scale of datacenters and across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the presence of failures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presence 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interacting services</a:t>
            </a:r>
          </a:p>
        </p:txBody>
      </p:sp>
      <p:sp>
        <p:nvSpPr>
          <p:cNvPr id="96" name="TextBox 95"/>
          <p:cNvSpPr txBox="1"/>
          <p:nvPr/>
        </p:nvSpPr>
        <p:spPr>
          <a:xfrm>
            <a:off x="0" y="4038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reality: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0" y="4506456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Lots of one-off solutions, custom code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Write you own dedicated library, then program with it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Burden on the programmer to explicitly manage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everything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67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Concurrency is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already difficult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to reason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about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593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Bottom line: it’s hard!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4678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2" grpId="0"/>
      <p:bldP spid="96" grpId="0"/>
      <p:bldP spid="97" grpId="0"/>
      <p:bldP spid="7" grpId="0"/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71392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3" name="Picture 2" descr="VonNeuman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25461" y="-698739"/>
            <a:ext cx="4419600" cy="825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CS 251</a:t>
            </a:r>
            <a:endParaRPr lang="en-US" sz="1000" b="0" dirty="0">
              <a:solidFill>
                <a:schemeClr val="bg2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342900"/>
            <a:ext cx="8693274" cy="1104902"/>
            <a:chOff x="228600" y="419100"/>
            <a:chExt cx="8693274" cy="1104902"/>
          </a:xfrm>
        </p:grpSpPr>
        <p:pic>
          <p:nvPicPr>
            <p:cNvPr id="3" name="Picture 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4" name="Picture 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5" name="Picture 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6" name="Picture 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2" name="Group 11"/>
          <p:cNvGrpSpPr/>
          <p:nvPr/>
        </p:nvGrpSpPr>
        <p:grpSpPr>
          <a:xfrm>
            <a:off x="228600" y="1562099"/>
            <a:ext cx="8693274" cy="1104902"/>
            <a:chOff x="228600" y="419100"/>
            <a:chExt cx="8693274" cy="1104902"/>
          </a:xfrm>
        </p:grpSpPr>
        <p:pic>
          <p:nvPicPr>
            <p:cNvPr id="13" name="Picture 1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4" name="Picture 1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15" name="Picture 1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16" name="Picture 1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17" name="Group 16"/>
          <p:cNvGrpSpPr/>
          <p:nvPr/>
        </p:nvGrpSpPr>
        <p:grpSpPr>
          <a:xfrm>
            <a:off x="228600" y="2781298"/>
            <a:ext cx="8693274" cy="1104902"/>
            <a:chOff x="228600" y="419100"/>
            <a:chExt cx="8693274" cy="1104902"/>
          </a:xfrm>
        </p:grpSpPr>
        <p:pic>
          <p:nvPicPr>
            <p:cNvPr id="18" name="Picture 1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19" name="Picture 1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0" name="Picture 1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1" name="Picture 2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228600" y="4000497"/>
            <a:ext cx="8693274" cy="1104902"/>
            <a:chOff x="228600" y="419100"/>
            <a:chExt cx="8693274" cy="1104902"/>
          </a:xfrm>
        </p:grpSpPr>
        <p:pic>
          <p:nvPicPr>
            <p:cNvPr id="23" name="Picture 22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4" name="Picture 23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25" name="Picture 24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26" name="Picture 25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grpSp>
        <p:nvGrpSpPr>
          <p:cNvPr id="27" name="Group 26"/>
          <p:cNvGrpSpPr/>
          <p:nvPr/>
        </p:nvGrpSpPr>
        <p:grpSpPr>
          <a:xfrm>
            <a:off x="228600" y="5219698"/>
            <a:ext cx="8693274" cy="1104902"/>
            <a:chOff x="228600" y="419100"/>
            <a:chExt cx="8693274" cy="1104902"/>
          </a:xfrm>
        </p:grpSpPr>
        <p:pic>
          <p:nvPicPr>
            <p:cNvPr id="28" name="Picture 27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08085" y="-60385"/>
              <a:ext cx="1104901" cy="2063871"/>
            </a:xfrm>
            <a:prstGeom prst="rect">
              <a:avLst/>
            </a:prstGeom>
          </p:spPr>
        </p:pic>
        <p:pic>
          <p:nvPicPr>
            <p:cNvPr id="29" name="Picture 28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917887" y="-60384"/>
              <a:ext cx="1104901" cy="2063871"/>
            </a:xfrm>
            <a:prstGeom prst="rect">
              <a:avLst/>
            </a:prstGeom>
          </p:spPr>
        </p:pic>
        <p:pic>
          <p:nvPicPr>
            <p:cNvPr id="30" name="Picture 29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127689" y="-60384"/>
              <a:ext cx="1104900" cy="2063870"/>
            </a:xfrm>
            <a:prstGeom prst="rect">
              <a:avLst/>
            </a:prstGeom>
          </p:spPr>
        </p:pic>
        <p:pic>
          <p:nvPicPr>
            <p:cNvPr id="31" name="Picture 30" descr="VonNeumann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7337489" y="-60384"/>
              <a:ext cx="1104900" cy="2063870"/>
            </a:xfrm>
            <a:prstGeom prst="rect">
              <a:avLst/>
            </a:prstGeom>
          </p:spPr>
        </p:pic>
      </p:grpSp>
      <p:sp>
        <p:nvSpPr>
          <p:cNvPr id="37" name="TextBox 36"/>
          <p:cNvSpPr txBox="1"/>
          <p:nvPr/>
        </p:nvSpPr>
        <p:spPr>
          <a:xfrm>
            <a:off x="2590800" y="-714792"/>
            <a:ext cx="990600" cy="772519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496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49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95756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xmlns:p14="http://schemas.microsoft.com/office/powerpoint/2010/main"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latin typeface="Gill Sans"/>
                <a:cs typeface="Gill Sans"/>
              </a:rPr>
              <a:t>The datacenter </a:t>
            </a:r>
            <a:r>
              <a:rPr lang="en-US" sz="3600" b="0" i="1" kern="0" smtClean="0">
                <a:latin typeface="Gill Sans"/>
                <a:cs typeface="Gill Sans"/>
              </a:rPr>
              <a:t>is </a:t>
            </a:r>
            <a:r>
              <a:rPr lang="en-US" sz="3600" b="0" kern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4214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datacenter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is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the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computer!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It’s all about the right level of abstraction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Moving beyond the von Neumann architecture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What’s the “instruction set” of the datacenter computer?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Hide system-level details from the developers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429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more race conditions, lock contention,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 need to explicitly worry about reliability, fault tolerance, etc.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Separating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what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from the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how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Developer specifies the computation that needs to be performed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Execution framework (“runtime”) handles actual execution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MapReduce is the first instantiation of this idea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but not the last!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443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3" grpId="0"/>
      <p:bldP spid="14" grpId="0"/>
      <p:bldP spid="1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MapReduce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65966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Typical Big Data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Iterate over a large number of records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1726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Extract something of interest from each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0572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intermediate results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941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Aggregate intermediate results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582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Generate final output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Key idea: provide a functional abstraction for these two operations</a:t>
            </a: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 rot="816188">
            <a:off x="1348135" y="2443969"/>
            <a:ext cx="88146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3200" b="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4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>
            <a:spLocks noChangeArrowheads="1"/>
          </p:cNvSpPr>
          <p:nvPr/>
        </p:nvSpPr>
        <p:spPr bwMode="auto">
          <a:xfrm rot="-811533">
            <a:off x="6084248" y="4037352"/>
            <a:ext cx="126348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5103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336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305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435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577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197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2672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49698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433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380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025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099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57500"/>
            <a:ext cx="7954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05300"/>
            <a:ext cx="8076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Roots in Functional Programming</a:t>
            </a:r>
          </a:p>
        </p:txBody>
      </p:sp>
    </p:spTree>
    <p:extLst>
      <p:ext uri="{BB962C8B-B14F-4D97-AF65-F5344CB8AC3E}">
        <p14:creationId xmlns:p14="http://schemas.microsoft.com/office/powerpoint/2010/main" val="143128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8" name="Picture 7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9" name="Picture 8" descr="321px-MIT_log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" name="Picture 1" descr="800px-Hadoop_logo.svg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338919" y="5486400"/>
            <a:ext cx="6096000" cy="685800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 sz="3200" kern="0" dirty="0" smtClean="0">
                <a:latin typeface="Gill Sans"/>
                <a:cs typeface="Gill Sans"/>
              </a:rPr>
              <a:t>From the Ivory Tower</a:t>
            </a:r>
            <a:r>
              <a:rPr lang="mr-IN" sz="3200" kern="0" dirty="0" smtClean="0">
                <a:latin typeface="Gill Sans"/>
                <a:cs typeface="Gill Sans"/>
              </a:rPr>
              <a:t>…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  <p:pic>
        <p:nvPicPr>
          <p:cNvPr id="3" name="Picture 2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 Box 4"/>
          <p:cNvSpPr txBox="1">
            <a:spLocks noChangeArrowheads="1"/>
          </p:cNvSpPr>
          <p:nvPr/>
        </p:nvSpPr>
        <p:spPr bwMode="auto">
          <a:xfrm>
            <a:off x="1066800" y="2286000"/>
            <a:ext cx="7239000" cy="23083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t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t: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(1, 2, 3, 4, 5)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res0: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Array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(1, 4, 9, 16, 25)</a:t>
            </a:r>
          </a:p>
          <a:p>
            <a:endParaRPr lang="tr-TR" sz="18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scala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&gt;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t.map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(n =&gt; n*n).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foldLeft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(0)((m, n) =&gt; m + n)</a:t>
            </a:r>
          </a:p>
          <a:p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res1: </a:t>
            </a:r>
            <a:r>
              <a:rPr lang="tr-TR" sz="1800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tr-TR" sz="1800" b="0" dirty="0">
                <a:solidFill>
                  <a:schemeClr val="bg1"/>
                </a:solidFill>
                <a:latin typeface="Andale Mono"/>
                <a:cs typeface="Andale Mono"/>
              </a:rPr>
              <a:t> = 55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867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smtClean="0">
                <a:solidFill>
                  <a:srgbClr val="FF0000"/>
                </a:solidFill>
                <a:latin typeface="Gill Sans"/>
                <a:cs typeface="Gill Sans"/>
              </a:rPr>
              <a:t>MapReduce = Functional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programming + distributed computing!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Functional Programming in Scala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5201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484976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225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5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8924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“Runtime”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scheduling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Assigns workers to map and reduce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tasks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“data distribution”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Moves processes to data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66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synchronization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4798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Gathers, sorts, and shuffles intermediate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Handles errors and faults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781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Detects worker failures and restarts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611284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801691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20165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handles everything else…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57819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 quite</a:t>
            </a:r>
            <a:r>
              <a:rPr lang="mr-IN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</p:spTree>
    <p:extLst>
      <p:ext uri="{BB962C8B-B14F-4D97-AF65-F5344CB8AC3E}">
        <p14:creationId xmlns:p14="http://schemas.microsoft.com/office/powerpoint/2010/main" val="191867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/>
          <p:cNvSpPr txBox="1"/>
          <p:nvPr/>
        </p:nvSpPr>
        <p:spPr>
          <a:xfrm>
            <a:off x="0" y="181814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Programmer specifies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two functions: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22860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map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1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reduce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[v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2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]) → [&lt;k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 v</a:t>
            </a:r>
            <a:r>
              <a:rPr lang="en-US" sz="1800" b="0" kern="0" baseline="-2500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3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&gt;]</a:t>
            </a:r>
            <a:endParaRPr lang="en-US" sz="18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Gill Sans"/>
                <a:cs typeface="Gill Sans"/>
              </a:rPr>
              <a:t>All values with the same key are sent to the same reducer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86200"/>
            <a:ext cx="914400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partition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0 ... p-1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Often a simple hash of the key, e.g.,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hash(k') 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mod n</a:t>
            </a:r>
            <a:endParaRPr lang="en-US" sz="20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Divides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up key space for parallel reduce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operations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</a:pPr>
            <a:endParaRPr lang="en-US" sz="2000" b="0" kern="0" dirty="0">
              <a:solidFill>
                <a:srgbClr val="000000"/>
              </a:solidFill>
              <a:latin typeface="Gill Sans"/>
              <a:cs typeface="Arial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1800" kern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combine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 (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v') </a:t>
            </a:r>
            <a:r>
              <a:rPr lang="en-US" sz="18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→ &lt;</a:t>
            </a:r>
            <a:r>
              <a:rPr lang="en-US" sz="18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k', v'&gt;*</a:t>
            </a:r>
            <a:endParaRPr lang="en-US" sz="1800" b="0" kern="0" dirty="0" smtClean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Mini-reducers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that run in memory after the map </a:t>
            </a: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phase</a:t>
            </a:r>
          </a:p>
          <a:p>
            <a:pPr marL="742836" lvl="1" indent="-285707" algn="ctr">
              <a:lnSpc>
                <a:spcPct val="90000"/>
              </a:lnSpc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Arial" charset="0"/>
              </a:rPr>
              <a:t>Used </a:t>
            </a:r>
            <a:r>
              <a:rPr lang="en-US" sz="2000" b="0" kern="0" dirty="0">
                <a:solidFill>
                  <a:srgbClr val="000000"/>
                </a:solidFill>
                <a:latin typeface="Gill Sans"/>
                <a:cs typeface="Arial" charset="0"/>
              </a:rPr>
              <a:t>as an optimization to reduce network traffic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76800" y="1466671"/>
            <a:ext cx="990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7200" b="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7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259442">
            <a:off x="5049602" y="1419455"/>
            <a:ext cx="990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four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01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7997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Two More Details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Barrier between map and reduce phases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3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runtime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begin copying intermediate data earlier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Keys arrive at each reducer in sorted order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No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enforced ordering across reducers</a:t>
            </a:r>
          </a:p>
        </p:txBody>
      </p:sp>
    </p:spTree>
    <p:extLst>
      <p:ext uri="{BB962C8B-B14F-4D97-AF65-F5344CB8AC3E}">
        <p14:creationId xmlns:p14="http://schemas.microsoft.com/office/powerpoint/2010/main" val="1155600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400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map(string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docid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string text):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1);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reduce(string term, iterator&lt;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&gt; values):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6897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444752" y="5486400"/>
            <a:ext cx="71628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200" kern="0" dirty="0" smtClean="0">
                <a:latin typeface="Gill Sans"/>
                <a:cs typeface="Gill Sans"/>
              </a:rPr>
              <a:t>…</a:t>
            </a:r>
            <a:r>
              <a:rPr lang="en-US" sz="3200" kern="0" dirty="0" smtClean="0">
                <a:latin typeface="Gill Sans"/>
                <a:cs typeface="Gill Sans"/>
              </a:rPr>
              <a:t> to building </a:t>
            </a:r>
            <a:r>
              <a:rPr lang="en-US" sz="3200" kern="0" dirty="0" err="1" smtClean="0">
                <a:latin typeface="Gill Sans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cs typeface="Gill Sans"/>
              </a:rPr>
              <a:t>*t that works</a:t>
            </a:r>
            <a:endParaRPr lang="en-US" sz="3200" kern="0" dirty="0"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can refer to…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43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programming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8667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execution framework (aka “runtime”)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specific implementation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</a:p>
        </p:txBody>
      </p:sp>
    </p:spTree>
    <p:extLst>
      <p:ext uri="{BB962C8B-B14F-4D97-AF65-F5344CB8AC3E}">
        <p14:creationId xmlns:p14="http://schemas.microsoft.com/office/powerpoint/2010/main" val="1919509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  <p:bldP spid="1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657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 has a proprietary implementation in C++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1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Bindings in Java, Python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provides an open-source implementation in Java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2485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Development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begun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Yahoo,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later an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Apache project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Used in production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Facebook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Twitter, LinkedIn, Netflix,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Large and expanding software ecosystem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Potential point of confusion: Hadoop is more than MapReduce today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custom research implementations</a:t>
            </a:r>
          </a:p>
        </p:txBody>
      </p:sp>
      <p:pic>
        <p:nvPicPr>
          <p:cNvPr id="11" name="Picture 10" descr="hadoop+elephant_rgb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191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  <p:sp>
        <p:nvSpPr>
          <p:cNvPr id="68" name="Text Box 4"/>
          <p:cNvSpPr txBox="1">
            <a:spLocks noChangeArrowheads="1"/>
          </p:cNvSpPr>
          <p:nvPr/>
        </p:nvSpPr>
        <p:spPr bwMode="auto">
          <a:xfrm>
            <a:off x="0" y="5715000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We’ll discuss physical execution in detail later…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6039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91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Course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Administrivia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My Expectations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400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are: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85769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Genuinely interested in the topic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prepared to put in the time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with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immature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software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Your background: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81761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Pre-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reqs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: CS 341, CS 350, (CS 348)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Comfortable in Java and Scala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Know how to 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Git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Reasonable “command-line”-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fu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skills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Experience in compiling, patching, and installing open source software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Good debugging skills</a:t>
            </a:r>
          </a:p>
        </p:txBody>
      </p:sp>
    </p:spTree>
    <p:extLst>
      <p:ext uri="{BB962C8B-B14F-4D97-AF65-F5344CB8AC3E}">
        <p14:creationId xmlns:p14="http://schemas.microsoft.com/office/powerpoint/2010/main" val="2116920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Important Coordinates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website: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133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http://</a:t>
            </a:r>
            <a:r>
              <a:rPr lang="en-US" sz="2000" b="0" kern="0" dirty="0" err="1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lintool.github.io</a:t>
            </a: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/bigdata-2016w/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32381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Bespin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5695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http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://</a:t>
            </a:r>
            <a:r>
              <a:rPr lang="en-US" sz="2000" b="0" kern="0" dirty="0" err="1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bespin.io</a:t>
            </a:r>
            <a:r>
              <a:rPr lang="en-US" sz="2000" b="0" kern="0" dirty="0" smtClean="0">
                <a:solidFill>
                  <a:srgbClr val="0070C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endParaRPr lang="en-US" sz="2000" b="0" kern="0" dirty="0">
              <a:solidFill>
                <a:srgbClr val="0070C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5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Communicating with us: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868579"/>
            <a:ext cx="914400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Piazza for general questions (link on course homepage)</a:t>
            </a:r>
          </a:p>
          <a:p>
            <a:pPr lvl="0" algn="ctr">
              <a:defRPr/>
            </a:pPr>
            <a:endParaRPr lang="en-US" sz="1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Personal concerns: uwaterloo-bigdata-2017w-staff@googlegroups.com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(Mailing list reaches me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TAs)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4954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Lots of info there, read it!</a:t>
            </a:r>
          </a:p>
          <a:p>
            <a:pPr lvl="0" algn="ctr">
              <a:defRPr/>
            </a:pP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(“I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didn’t see </a:t>
            </a: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it” will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not be accepted as </a:t>
            </a:r>
            <a:r>
              <a:rPr lang="en-US" sz="2000" b="0" kern="0" smtClean="0">
                <a:solidFill>
                  <a:schemeClr val="bg1"/>
                </a:solidFill>
                <a:latin typeface="Gill Sans"/>
                <a:cs typeface="Gill Sans"/>
              </a:rPr>
              <a:t>an excuse.)</a:t>
            </a:r>
            <a:endParaRPr lang="en-US" sz="20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4660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2" grpId="0"/>
      <p:bldP spid="13" grpId="0"/>
      <p:bldP spid="14" grpId="0"/>
      <p:bldP spid="15" grpId="0"/>
      <p:bldP spid="11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Design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810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Components of the final grade: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2672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Eight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individual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assignments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exam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CS 698: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additional </a:t>
            </a:r>
            <a:r>
              <a:rPr lang="en-US" sz="2000" b="0" u="sng" kern="0" dirty="0" smtClean="0">
                <a:solidFill>
                  <a:srgbClr val="0070C0"/>
                </a:solidFill>
                <a:latin typeface="Gill Sans"/>
                <a:cs typeface="Gill Sans"/>
              </a:rPr>
              <a:t>group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project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This course focuses on algorithm design and “thinking at scale”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492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Not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the “mechanics” (API, command-line invocations, et.)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You’re expected to pick up MapReduce/Spark with minimal help</a:t>
            </a:r>
          </a:p>
        </p:txBody>
      </p:sp>
    </p:spTree>
    <p:extLst>
      <p:ext uri="{BB962C8B-B14F-4D97-AF65-F5344CB8AC3E}">
        <p14:creationId xmlns:p14="http://schemas.microsoft.com/office/powerpoint/2010/main" val="70787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MapReduce/Spark Environments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6343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Local installations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44431"/>
            <a:ext cx="914400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Install all software components on your own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least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4GB RAM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plenty of disk space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 fine on Mac and Linux, YMMV on Windows</a:t>
            </a:r>
          </a:p>
          <a:p>
            <a:pPr lvl="0" algn="ctr">
              <a:defRPr/>
            </a:pPr>
            <a:endParaRPr lang="en-US" sz="1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For your convenience only!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We’ll </a:t>
            </a:r>
            <a:r>
              <a:rPr lang="en-US" sz="2000" b="0" kern="0" dirty="0">
                <a:solidFill>
                  <a:srgbClr val="FF0000"/>
                </a:solidFill>
                <a:latin typeface="Gill Sans"/>
                <a:cs typeface="Gill Sans"/>
              </a:rPr>
              <a:t>provide basic instructions, but not technical </a:t>
            </a: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support</a:t>
            </a:r>
            <a:endParaRPr lang="en-US" sz="20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86380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Linux Student CS Environment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24480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is set up for you, just follow instructions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make sure everything works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1138535"/>
            <a:ext cx="9144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See “Software” page in course homepage for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instructions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7018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Altiscale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: Hadoop-as-a-Service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6076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You’ll be provided an account </a:t>
            </a: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–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watch for the email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9036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Assignment Mechanics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Note late policy (details on course homepage)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71208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up to 24 hours: 25%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24-48 hours: 50% reduction in grade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Late by more the 48 hours: not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accepted</a:t>
            </a: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By assumption, we’ll pull and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mark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deadline: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you want us to hold off, you </a:t>
            </a:r>
            <a:r>
              <a:rPr lang="en-US" sz="2000" b="0" u="sng" kern="0" dirty="0">
                <a:solidFill>
                  <a:srgbClr val="0070C0"/>
                </a:solidFill>
                <a:latin typeface="Gill Sans"/>
                <a:cs typeface="Gill Sans"/>
              </a:rPr>
              <a:t>must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let us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know!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5662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We’ll be using </a:t>
            </a:r>
            <a:r>
              <a:rPr lang="en-US" sz="2400" b="0" u="sng" kern="0" dirty="0">
                <a:solidFill>
                  <a:srgbClr val="000000"/>
                </a:solidFill>
                <a:latin typeface="Gill Sans"/>
                <a:cs typeface="Gill Sans"/>
              </a:rPr>
              <a:t>private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GitHub repos for assignments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95369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Complete your assignments, push to GitHub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We’ll pull your repos at the deadline and grade</a:t>
            </a: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0" y="5874603"/>
            <a:ext cx="9144000" cy="738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Important: Register for (free)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GitHub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educational account!</a:t>
            </a:r>
          </a:p>
          <a:p>
            <a:pPr algn="ctr"/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https://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education.github.com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</a:t>
            </a:r>
            <a:r>
              <a:rPr lang="en-US" sz="1800" b="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discount_requests</a:t>
            </a:r>
            <a:r>
              <a:rPr lang="en-US" sz="1800" b="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/new</a:t>
            </a:r>
          </a:p>
        </p:txBody>
      </p:sp>
    </p:spTree>
    <p:extLst>
      <p:ext uri="{BB962C8B-B14F-4D97-AF65-F5344CB8AC3E}">
        <p14:creationId xmlns:p14="http://schemas.microsoft.com/office/powerpoint/2010/main" val="140030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Course Materials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371600"/>
            <a:ext cx="914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One (required) textbook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Two (optional but recommended) books +</a:t>
            </a:r>
          </a:p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Additional readings from research papers as appropriate</a:t>
            </a:r>
          </a:p>
        </p:txBody>
      </p:sp>
      <p:pic>
        <p:nvPicPr>
          <p:cNvPr id="11" name="Picture 10" descr="MR-cover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965539"/>
            <a:ext cx="2535673" cy="3130461"/>
          </a:xfrm>
          <a:prstGeom prst="rect">
            <a:avLst/>
          </a:prstGeom>
        </p:spPr>
      </p:pic>
      <p:pic>
        <p:nvPicPr>
          <p:cNvPr id="12" name="Picture 11" descr="Hadoop-cover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965539"/>
            <a:ext cx="2385411" cy="3124200"/>
          </a:xfrm>
          <a:prstGeom prst="rect">
            <a:avLst/>
          </a:prstGeom>
        </p:spPr>
      </p:pic>
      <p:pic>
        <p:nvPicPr>
          <p:cNvPr id="13" name="Picture 12" descr="Spark-cov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65539"/>
            <a:ext cx="2385411" cy="3124200"/>
          </a:xfrm>
          <a:prstGeom prst="rect">
            <a:avLst/>
          </a:prstGeom>
        </p:spPr>
      </p:pic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657600" y="5862935"/>
            <a:ext cx="2514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Note: 4</a:t>
            </a:r>
            <a:r>
              <a:rPr lang="en-US" sz="2400" b="0" baseline="30000" dirty="0" smtClean="0">
                <a:solidFill>
                  <a:srgbClr val="FF0000"/>
                </a:solidFill>
                <a:latin typeface="Gill Sans"/>
                <a:cs typeface="Gill Sans"/>
              </a:rPr>
              <a:t>th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 Edition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4267200" y="6320135"/>
            <a:ext cx="35052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(optional but recommended)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22786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pic>
        <p:nvPicPr>
          <p:cNvPr id="2" name="Picture 1" descr="UniversityOfWaterloo_logo_horiz_rgb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2444" y="990600"/>
            <a:ext cx="4181044" cy="167640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876800" y="54864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mr-IN" sz="3600" kern="0" dirty="0" smtClean="0">
                <a:latin typeface="Gill Sans"/>
                <a:cs typeface="Gill Sans"/>
              </a:rPr>
              <a:t>…</a:t>
            </a:r>
            <a:r>
              <a:rPr lang="en-US" sz="3600" kern="0" dirty="0" smtClean="0">
                <a:latin typeface="Gill Sans"/>
                <a:cs typeface="Gill Sans"/>
              </a:rPr>
              <a:t> and back!</a:t>
            </a:r>
            <a:endParaRPr lang="en-US" sz="3600" kern="0" dirty="0">
              <a:latin typeface="Gill Sans"/>
              <a:cs typeface="Gill Sans"/>
            </a:endParaRPr>
          </a:p>
        </p:txBody>
      </p:sp>
      <p:pic>
        <p:nvPicPr>
          <p:cNvPr id="18" name="Picture 17" descr="University_of_Maryland_Sea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304800"/>
            <a:ext cx="836790" cy="836790"/>
          </a:xfrm>
          <a:prstGeom prst="rect">
            <a:avLst/>
          </a:prstGeom>
        </p:spPr>
      </p:pic>
      <p:pic>
        <p:nvPicPr>
          <p:cNvPr id="19" name="Picture 18" descr="321px-MIT_logo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457200"/>
            <a:ext cx="1155807" cy="597707"/>
          </a:xfrm>
          <a:prstGeom prst="rect">
            <a:avLst/>
          </a:prstGeom>
        </p:spPr>
      </p:pic>
      <p:pic>
        <p:nvPicPr>
          <p:cNvPr id="20" name="Picture 19" descr="800px-Hadoop_logo.svg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381000"/>
            <a:ext cx="2331058" cy="603161"/>
          </a:xfrm>
          <a:prstGeom prst="rect">
            <a:avLst/>
          </a:prstGeom>
        </p:spPr>
      </p:pic>
      <p:pic>
        <p:nvPicPr>
          <p:cNvPr id="22" name="Picture 21" descr="xcloudera-logo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449" y="457200"/>
            <a:ext cx="1733351" cy="42033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91400" y="381000"/>
            <a:ext cx="844062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 txBox="1">
            <a:spLocks/>
          </p:cNvSpPr>
          <p:nvPr/>
        </p:nvSpPr>
        <p:spPr>
          <a:xfrm>
            <a:off x="0" y="3901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If you’re not (yet) registered</a:t>
            </a:r>
            <a:r>
              <a:rPr lang="mr-IN" sz="36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6004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39014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If you’re not (yet) registered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latin typeface="Gill Sans"/>
                <a:cs typeface="Gill Sans"/>
              </a:rPr>
              <a:t>There’s (some) hope!</a:t>
            </a:r>
            <a:endParaRPr lang="en-US" sz="24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58537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If you’re not (yet) registered: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Come and find me after class for the wait list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00132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Continue coming to class, sign in after every class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Note: late registration is not an excuse for late assignments</a:t>
            </a:r>
            <a:endParaRPr lang="en-US" sz="24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38679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As spots open up, I’ll give preference to those attending class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314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xresdefaul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38200"/>
            <a:ext cx="9144000" cy="51435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56388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Luke:</a:t>
            </a:r>
            <a:r>
              <a:rPr lang="en-US" sz="2400" b="0" kern="0" dirty="0">
                <a:latin typeface="Gill Sans"/>
                <a:cs typeface="Gill Sans"/>
              </a:rPr>
              <a:t> I </a:t>
            </a:r>
            <a:r>
              <a:rPr lang="en-US" sz="2400" b="0" kern="0" dirty="0" smtClean="0">
                <a:latin typeface="Gill Sans"/>
                <a:cs typeface="Gill Sans"/>
              </a:rPr>
              <a:t>won’t </a:t>
            </a:r>
            <a:r>
              <a:rPr lang="en-US" sz="2400" b="0" kern="0" dirty="0">
                <a:latin typeface="Gill Sans"/>
                <a:cs typeface="Gill Sans"/>
              </a:rPr>
              <a:t>fail you. </a:t>
            </a:r>
            <a:r>
              <a:rPr lang="en-US" sz="2400" b="0" kern="0" dirty="0" smtClean="0">
                <a:latin typeface="Gill Sans"/>
                <a:cs typeface="Gill Sans"/>
              </a:rPr>
              <a:t>I’m </a:t>
            </a:r>
            <a:r>
              <a:rPr lang="en-US" sz="2400" b="0" kern="0" dirty="0">
                <a:latin typeface="Gill Sans"/>
                <a:cs typeface="Gill Sans"/>
              </a:rPr>
              <a:t>not afraid. </a:t>
            </a:r>
            <a:br>
              <a:rPr lang="en-US" sz="2400" b="0" kern="0" dirty="0">
                <a:latin typeface="Gill Sans"/>
                <a:cs typeface="Gill Sans"/>
              </a:rPr>
            </a:br>
            <a:r>
              <a:rPr lang="en-US" sz="2400" b="0" kern="0" dirty="0">
                <a:solidFill>
                  <a:srgbClr val="FFFF00"/>
                </a:solidFill>
                <a:latin typeface="Gill Sans"/>
                <a:cs typeface="Gill Sans"/>
              </a:rPr>
              <a:t>Yoda:</a:t>
            </a:r>
            <a:r>
              <a:rPr lang="en-US" sz="2400" b="0" kern="0" dirty="0">
                <a:latin typeface="Gill Sans"/>
                <a:cs typeface="Gill Sans"/>
              </a:rPr>
              <a:t> You will be. You... will... be. </a:t>
            </a:r>
          </a:p>
        </p:txBody>
      </p:sp>
    </p:spTree>
    <p:extLst>
      <p:ext uri="{BB962C8B-B14F-4D97-AF65-F5344CB8AC3E}">
        <p14:creationId xmlns:p14="http://schemas.microsoft.com/office/powerpoint/2010/main" val="2041696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181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Be prepared</a:t>
            </a:r>
            <a:r>
              <a:rPr lang="mr-IN" sz="3600" b="0" kern="0" dirty="0" smtClean="0">
                <a:latin typeface="Gill Sans"/>
                <a:cs typeface="Gill Sans"/>
              </a:rPr>
              <a:t>…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“Hadoop Zen”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140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Don’t get frustrated (take a deep breath)…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09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Those W$*#T@F! moments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Parts of the ecosystem are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still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immature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837729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We’ve come a long way since 2007, but still far to go…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Bugs, undocumented “features”, inexplicable behavior, etc.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versions = major pain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004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patient…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400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inevitably encounter “situations” along the way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766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flexible…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5162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We will have to be creative in workarounds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52860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 constructive…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924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2104898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2895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“Hadoop Zen”</a:t>
            </a: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895600" y="4724400"/>
            <a:ext cx="5943600" cy="1752600"/>
          </a:xfrm>
          <a:prstGeom prst="rect">
            <a:avLst/>
          </a:prstGeom>
          <a:solidFill>
            <a:schemeClr val="tx1">
              <a:alpha val="70000"/>
            </a:schemeClr>
          </a:solidFill>
        </p:spPr>
        <p:txBody>
          <a:bodyPr lIns="274320" tIns="91440" rIns="274320" bIns="91440"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To Do: 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1. Bookmark course homepage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2. Get on Piazza</a:t>
            </a:r>
          </a:p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3. Register for </a:t>
            </a:r>
            <a:r>
              <a:rPr lang="en-US" sz="2400" b="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GitHub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 educational account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181600" y="5715000"/>
            <a:ext cx="35052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smtClean="0">
                <a:latin typeface="Gill Sans"/>
                <a:cs typeface="Gill Sans"/>
              </a:rPr>
              <a:t>Big Data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4"/>
          <p:cNvGrpSpPr/>
          <p:nvPr/>
        </p:nvGrpSpPr>
        <p:grpSpPr>
          <a:xfrm>
            <a:off x="381000" y="1981200"/>
            <a:ext cx="4267200" cy="792956"/>
            <a:chOff x="381000" y="1673662"/>
            <a:chExt cx="42672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Hadoop: 10K nodes, 150K cores, 150 PB (4/2014)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152400" y="76200"/>
            <a:ext cx="6019800" cy="1077218"/>
            <a:chOff x="228600" y="300335"/>
            <a:chExt cx="6019800" cy="1077218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28600" y="300335"/>
              <a:ext cx="2198182" cy="914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438400" y="300335"/>
              <a:ext cx="3810000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Search index is 100+ PB (5/2014)</a:t>
              </a:r>
            </a:p>
            <a:p>
              <a:r>
                <a:rPr lang="en-US" b="0" dirty="0" err="1" smtClean="0">
                  <a:solidFill>
                    <a:srgbClr val="FF6600"/>
                  </a:solidFill>
                  <a:latin typeface="Gill Sans"/>
                  <a:cs typeface="Gill Sans"/>
                </a:rPr>
                <a:t>Bigtable</a:t>
              </a:r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 serves 2+ EB, 600M QPS (5/2014)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8194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300 PB data in Hive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2060"/>
                  </a:solidFill>
                  <a:latin typeface="Gill Sans"/>
                  <a:cs typeface="Gill Sans"/>
                </a:rPr>
                <a:t>6</a:t>
              </a: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00 TB/day (4/2014)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6324600" y="406400"/>
            <a:ext cx="2590800" cy="889000"/>
            <a:chOff x="4724400" y="1219200"/>
            <a:chExt cx="25908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791200" y="1422400"/>
              <a:ext cx="1524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400B pages, 10+ PB (2/2014)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052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(~2020)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715000" y="1600200"/>
            <a:ext cx="3276600" cy="932022"/>
            <a:chOff x="5562600" y="439578"/>
            <a:chExt cx="3276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562600" y="439578"/>
              <a:ext cx="3200400" cy="340468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568700"/>
            <a:ext cx="4648200" cy="850900"/>
            <a:chOff x="381000" y="3429000"/>
            <a:chExt cx="4648200" cy="8509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42724"/>
              <a:ext cx="25908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2T objects, 1.1M request/second (4/2013)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228600" y="1295400"/>
            <a:ext cx="5181600" cy="584776"/>
            <a:chOff x="228600" y="1295400"/>
            <a:chExt cx="5181600" cy="584776"/>
          </a:xfrm>
        </p:grpSpPr>
        <p:pic>
          <p:nvPicPr>
            <p:cNvPr id="32" name="Picture 31" descr="yahoo_logo_2.jpg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600" y="1295400"/>
              <a:ext cx="2667000" cy="506730"/>
            </a:xfrm>
            <a:prstGeom prst="rect">
              <a:avLst/>
            </a:prstGeom>
          </p:spPr>
        </p:pic>
        <p:sp>
          <p:nvSpPr>
            <p:cNvPr id="33" name="Rectangle 32"/>
            <p:cNvSpPr/>
            <p:nvPr/>
          </p:nvSpPr>
          <p:spPr>
            <a:xfrm>
              <a:off x="2971800" y="12954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660066"/>
                  </a:solidFill>
                  <a:latin typeface="Gill Sans"/>
                  <a:cs typeface="Gill Sans"/>
                </a:rPr>
                <a:t>19 Hadoop clusters: 600 PB, 40k servers (9/2015)</a:t>
              </a:r>
            </a:p>
          </p:txBody>
        </p:sp>
      </p:grpSp>
      <p:sp>
        <p:nvSpPr>
          <p:cNvPr id="35" name="Title 1"/>
          <p:cNvSpPr txBox="1">
            <a:spLocks/>
          </p:cNvSpPr>
          <p:nvPr/>
        </p:nvSpPr>
        <p:spPr>
          <a:xfrm>
            <a:off x="5181600" y="6129835"/>
            <a:ext cx="38862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How much data?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762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219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4800600" y="16764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Society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562600"/>
            <a:ext cx="43434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48768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49048</TotalTime>
  <Words>2469</Words>
  <Application>Microsoft Macintosh PowerPoint</Application>
  <PresentationFormat>On-screen Show (4:3)</PresentationFormat>
  <Paragraphs>582</Paragraphs>
  <Slides>57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7" baseType="lpstr">
      <vt:lpstr>Andale Mono</vt:lpstr>
      <vt:lpstr>Arial Black</vt:lpstr>
      <vt:lpstr>Calibri</vt:lpstr>
      <vt:lpstr>Gill Sans</vt:lpstr>
      <vt:lpstr>Helvetica Neue</vt:lpstr>
      <vt:lpstr>Symbol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8809</cp:revision>
  <dcterms:created xsi:type="dcterms:W3CDTF">2012-08-31T06:36:49Z</dcterms:created>
  <dcterms:modified xsi:type="dcterms:W3CDTF">2017-01-02T20:19:26Z</dcterms:modified>
  <cp:category/>
</cp:coreProperties>
</file>